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42F63A-828F-4FD3-9B5B-F8ADF743C3EC}" type="datetimeFigureOut">
              <a:rPr lang="hu-HU" smtClean="0"/>
              <a:pPr/>
              <a:t>2018.05.23.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17512E-872F-4F1C-8C51-1542A990572B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596783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17512E-872F-4F1C-8C51-1542A990572B}" type="slidenum">
              <a:rPr lang="hu-HU" smtClean="0"/>
              <a:pPr/>
              <a:t>4</a:t>
            </a:fld>
            <a:endParaRPr lang="hu-H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CDE75-89FD-47D4-96B5-7D53BD2E92D4}" type="datetimeFigureOut">
              <a:rPr lang="hu-HU" smtClean="0"/>
              <a:pPr/>
              <a:t>2018.05.23.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01B6B-DBA4-45B4-AC3D-5BEE23A6DF6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CDE75-89FD-47D4-96B5-7D53BD2E92D4}" type="datetimeFigureOut">
              <a:rPr lang="hu-HU" smtClean="0"/>
              <a:pPr/>
              <a:t>2018.05.23.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01B6B-DBA4-45B4-AC3D-5BEE23A6DF6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CDE75-89FD-47D4-96B5-7D53BD2E92D4}" type="datetimeFigureOut">
              <a:rPr lang="hu-HU" smtClean="0"/>
              <a:pPr/>
              <a:t>2018.05.23.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01B6B-DBA4-45B4-AC3D-5BEE23A6DF6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CDE75-89FD-47D4-96B5-7D53BD2E92D4}" type="datetimeFigureOut">
              <a:rPr lang="hu-HU" smtClean="0"/>
              <a:pPr/>
              <a:t>2018.05.23.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01B6B-DBA4-45B4-AC3D-5BEE23A6DF6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CDE75-89FD-47D4-96B5-7D53BD2E92D4}" type="datetimeFigureOut">
              <a:rPr lang="hu-HU" smtClean="0"/>
              <a:pPr/>
              <a:t>2018.05.23.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01B6B-DBA4-45B4-AC3D-5BEE23A6DF6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CDE75-89FD-47D4-96B5-7D53BD2E92D4}" type="datetimeFigureOut">
              <a:rPr lang="hu-HU" smtClean="0"/>
              <a:pPr/>
              <a:t>2018.05.23.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01B6B-DBA4-45B4-AC3D-5BEE23A6DF6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CDE75-89FD-47D4-96B5-7D53BD2E92D4}" type="datetimeFigureOut">
              <a:rPr lang="hu-HU" smtClean="0"/>
              <a:pPr/>
              <a:t>2018.05.23.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01B6B-DBA4-45B4-AC3D-5BEE23A6DF6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CDE75-89FD-47D4-96B5-7D53BD2E92D4}" type="datetimeFigureOut">
              <a:rPr lang="hu-HU" smtClean="0"/>
              <a:pPr/>
              <a:t>2018.05.23.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01B6B-DBA4-45B4-AC3D-5BEE23A6DF6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CDE75-89FD-47D4-96B5-7D53BD2E92D4}" type="datetimeFigureOut">
              <a:rPr lang="hu-HU" smtClean="0"/>
              <a:pPr/>
              <a:t>2018.05.23.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01B6B-DBA4-45B4-AC3D-5BEE23A6DF6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CDE75-89FD-47D4-96B5-7D53BD2E92D4}" type="datetimeFigureOut">
              <a:rPr lang="hu-HU" smtClean="0"/>
              <a:pPr/>
              <a:t>2018.05.23.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01B6B-DBA4-45B4-AC3D-5BEE23A6DF6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CDE75-89FD-47D4-96B5-7D53BD2E92D4}" type="datetimeFigureOut">
              <a:rPr lang="hu-HU" smtClean="0"/>
              <a:pPr/>
              <a:t>2018.05.23.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01B6B-DBA4-45B4-AC3D-5BEE23A6DF6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 bright="44000" contrast="-62000"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DCDE75-89FD-47D4-96B5-7D53BD2E92D4}" type="datetimeFigureOut">
              <a:rPr lang="hu-HU" smtClean="0"/>
              <a:pPr/>
              <a:t>2018.05.23.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01B6B-DBA4-45B4-AC3D-5BEE23A6DF66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smtClean="0"/>
              <a:t>Földrajzi nevek helyesírása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hu-HU" sz="6000" dirty="0" smtClean="0"/>
          </a:p>
          <a:p>
            <a:pPr algn="ctr">
              <a:buNone/>
            </a:pPr>
            <a:endParaRPr lang="hu-HU" sz="6000" dirty="0" smtClean="0"/>
          </a:p>
          <a:p>
            <a:pPr algn="ctr">
              <a:buNone/>
            </a:pPr>
            <a:r>
              <a:rPr lang="hu-HU" sz="6000" dirty="0" smtClean="0"/>
              <a:t>Köszönöm a figyelmet!</a:t>
            </a:r>
            <a:endParaRPr lang="hu-HU" sz="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földrajzi nevek csoportosítása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A földrajzi neveket csoportosíthatjuk írásmód szerint:</a:t>
            </a:r>
          </a:p>
          <a:p>
            <a:pPr lvl="2"/>
            <a:r>
              <a:rPr lang="hu-HU" dirty="0" smtClean="0"/>
              <a:t>Egyben írjuk </a:t>
            </a:r>
            <a:r>
              <a:rPr lang="hu-HU" dirty="0" err="1" smtClean="0"/>
              <a:t>pl</a:t>
            </a:r>
            <a:r>
              <a:rPr lang="hu-HU" dirty="0" smtClean="0"/>
              <a:t>: Magyarország, Kiskunság</a:t>
            </a:r>
          </a:p>
          <a:p>
            <a:pPr lvl="2"/>
            <a:r>
              <a:rPr lang="hu-HU" dirty="0" smtClean="0"/>
              <a:t>Külön írjuk </a:t>
            </a:r>
            <a:r>
              <a:rPr lang="hu-HU" dirty="0" err="1" smtClean="0"/>
              <a:t>pl</a:t>
            </a:r>
            <a:r>
              <a:rPr lang="hu-HU" dirty="0" smtClean="0"/>
              <a:t>: Fertő tó, Római Birodalom</a:t>
            </a:r>
          </a:p>
          <a:p>
            <a:pPr lvl="2"/>
            <a:r>
              <a:rPr lang="hu-HU" dirty="0" smtClean="0"/>
              <a:t>Kötőjellel írjuk: Csendes-óceán, Észak-Európa</a:t>
            </a:r>
          </a:p>
          <a:p>
            <a:r>
              <a:rPr lang="hu-HU" dirty="0" smtClean="0"/>
              <a:t>Szófaj szerint:</a:t>
            </a:r>
          </a:p>
          <a:p>
            <a:pPr lvl="2"/>
            <a:r>
              <a:rPr lang="hu-HU" dirty="0" smtClean="0"/>
              <a:t>Tulajdonnevek: Bakony, Atlanti-óceán</a:t>
            </a:r>
          </a:p>
          <a:p>
            <a:pPr lvl="2"/>
            <a:r>
              <a:rPr lang="hu-HU" dirty="0" smtClean="0"/>
              <a:t>Melléknevek: bakonyi, atlanti-óceáni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Egytagú földrajzi nevek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571613"/>
            <a:ext cx="8229600" cy="1143008"/>
          </a:xfrm>
        </p:spPr>
        <p:txBody>
          <a:bodyPr/>
          <a:lstStyle/>
          <a:p>
            <a:pPr>
              <a:buNone/>
            </a:pPr>
            <a:r>
              <a:rPr lang="hu-HU" b="1" dirty="0" smtClean="0"/>
              <a:t>Az egytagú földrajzi nevek </a:t>
            </a:r>
            <a:r>
              <a:rPr lang="hu-HU" b="1" dirty="0" smtClean="0">
                <a:solidFill>
                  <a:srgbClr val="FF0000"/>
                </a:solidFill>
              </a:rPr>
              <a:t>–i </a:t>
            </a:r>
            <a:r>
              <a:rPr lang="hu-HU" b="1" dirty="0" smtClean="0"/>
              <a:t>képzős alakjait kisbetűvel írjuk</a:t>
            </a:r>
            <a:endParaRPr lang="hu-HU" b="1" dirty="0"/>
          </a:p>
        </p:txBody>
      </p:sp>
      <p:graphicFrame>
        <p:nvGraphicFramePr>
          <p:cNvPr id="5" name="Táblázat 4"/>
          <p:cNvGraphicFramePr>
            <a:graphicFrameLocks noGrp="1"/>
          </p:cNvGraphicFramePr>
          <p:nvPr/>
        </p:nvGraphicFramePr>
        <p:xfrm>
          <a:off x="500034" y="2714620"/>
          <a:ext cx="7858180" cy="3078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290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290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u-HU" sz="2800" dirty="0" smtClean="0"/>
                        <a:t>Tulajdonnév</a:t>
                      </a:r>
                      <a:endParaRPr lang="hu-H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800" dirty="0" err="1" smtClean="0"/>
                        <a:t>-i</a:t>
                      </a:r>
                      <a:r>
                        <a:rPr lang="hu-HU" sz="2800" dirty="0" smtClean="0"/>
                        <a:t> képzős melléknév</a:t>
                      </a:r>
                      <a:endParaRPr lang="hu-HU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u-HU" sz="3600" dirty="0" smtClean="0"/>
                        <a:t>Magyarország</a:t>
                      </a:r>
                      <a:endParaRPr lang="hu-H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3600" dirty="0" smtClean="0">
                          <a:solidFill>
                            <a:srgbClr val="FF0000"/>
                          </a:solidFill>
                        </a:rPr>
                        <a:t>m</a:t>
                      </a:r>
                      <a:r>
                        <a:rPr lang="hu-HU" sz="3600" dirty="0" smtClean="0"/>
                        <a:t>agyarország</a:t>
                      </a:r>
                      <a:r>
                        <a:rPr lang="hu-HU" sz="3600" dirty="0" smtClean="0">
                          <a:solidFill>
                            <a:srgbClr val="FF0000"/>
                          </a:solidFill>
                        </a:rPr>
                        <a:t>i</a:t>
                      </a:r>
                      <a:endParaRPr lang="hu-HU" sz="3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u-HU" sz="3600" dirty="0" smtClean="0"/>
                        <a:t>Európa</a:t>
                      </a:r>
                      <a:endParaRPr lang="hu-H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3600" dirty="0" smtClean="0">
                          <a:solidFill>
                            <a:srgbClr val="FF0000"/>
                          </a:solidFill>
                        </a:rPr>
                        <a:t>e</a:t>
                      </a:r>
                      <a:r>
                        <a:rPr lang="hu-HU" sz="3600" dirty="0" smtClean="0"/>
                        <a:t>urópa</a:t>
                      </a:r>
                      <a:r>
                        <a:rPr lang="hu-HU" sz="3600" dirty="0" smtClean="0">
                          <a:solidFill>
                            <a:srgbClr val="FF0000"/>
                          </a:solidFill>
                        </a:rPr>
                        <a:t>i</a:t>
                      </a:r>
                      <a:endParaRPr lang="hu-HU" sz="3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u-HU" sz="3600" dirty="0" smtClean="0"/>
                        <a:t>Kiskunság</a:t>
                      </a:r>
                      <a:endParaRPr lang="hu-H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3600" dirty="0" smtClean="0">
                          <a:solidFill>
                            <a:srgbClr val="FF0000"/>
                          </a:solidFill>
                        </a:rPr>
                        <a:t>k</a:t>
                      </a:r>
                      <a:r>
                        <a:rPr lang="hu-HU" sz="3600" dirty="0" smtClean="0"/>
                        <a:t>iskunság</a:t>
                      </a:r>
                      <a:r>
                        <a:rPr lang="hu-HU" sz="3600" dirty="0" smtClean="0">
                          <a:solidFill>
                            <a:srgbClr val="FF0000"/>
                          </a:solidFill>
                        </a:rPr>
                        <a:t>i</a:t>
                      </a:r>
                      <a:endParaRPr lang="hu-HU" sz="3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u-HU" sz="3600" dirty="0" smtClean="0"/>
                        <a:t>Kunsziget</a:t>
                      </a:r>
                      <a:endParaRPr lang="hu-H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3600" dirty="0" smtClean="0">
                          <a:solidFill>
                            <a:srgbClr val="FF0000"/>
                          </a:solidFill>
                        </a:rPr>
                        <a:t>k</a:t>
                      </a:r>
                      <a:r>
                        <a:rPr lang="hu-HU" sz="3600" dirty="0" smtClean="0"/>
                        <a:t>unsziget</a:t>
                      </a:r>
                      <a:r>
                        <a:rPr lang="hu-HU" sz="3600" dirty="0" smtClean="0">
                          <a:solidFill>
                            <a:srgbClr val="FF0000"/>
                          </a:solidFill>
                        </a:rPr>
                        <a:t>i</a:t>
                      </a:r>
                      <a:endParaRPr lang="hu-HU" sz="3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Különírt földrajzi nevek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686056"/>
          </a:xfrm>
        </p:spPr>
        <p:txBody>
          <a:bodyPr/>
          <a:lstStyle/>
          <a:p>
            <a:r>
              <a:rPr lang="hu-HU" dirty="0" smtClean="0"/>
              <a:t>A különírt földrajzi tulajdonnevek </a:t>
            </a:r>
            <a:r>
              <a:rPr lang="hu-HU" b="1" dirty="0" smtClean="0"/>
              <a:t>minden elemét nagybetűvel</a:t>
            </a:r>
            <a:r>
              <a:rPr lang="hu-HU" dirty="0" smtClean="0"/>
              <a:t> írjuk</a:t>
            </a:r>
          </a:p>
          <a:p>
            <a:r>
              <a:rPr lang="hu-HU" dirty="0" smtClean="0"/>
              <a:t>Az –i képzős mellékneveknél </a:t>
            </a:r>
            <a:r>
              <a:rPr lang="hu-HU" b="1" dirty="0" smtClean="0"/>
              <a:t>minden elemet kisbetűvel írunk</a:t>
            </a:r>
            <a:r>
              <a:rPr lang="hu-HU" dirty="0" smtClean="0">
                <a:solidFill>
                  <a:srgbClr val="FF0000"/>
                </a:solidFill>
              </a:rPr>
              <a:t>, </a:t>
            </a:r>
            <a:r>
              <a:rPr lang="hu-HU" b="1" dirty="0" smtClean="0">
                <a:solidFill>
                  <a:srgbClr val="FF0000"/>
                </a:solidFill>
              </a:rPr>
              <a:t>kivéve a tulajdonneveket tartalmazó elemeket</a:t>
            </a:r>
            <a:endParaRPr lang="hu-HU" b="1" dirty="0">
              <a:solidFill>
                <a:srgbClr val="FF0000"/>
              </a:solidFill>
            </a:endParaRPr>
          </a:p>
        </p:txBody>
      </p:sp>
      <p:sp>
        <p:nvSpPr>
          <p:cNvPr id="4" name="Szövegdoboz 3"/>
          <p:cNvSpPr txBox="1"/>
          <p:nvPr/>
        </p:nvSpPr>
        <p:spPr>
          <a:xfrm>
            <a:off x="928662" y="4643446"/>
            <a:ext cx="24288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dirty="0" smtClean="0"/>
              <a:t>Egyesült Királyság</a:t>
            </a:r>
            <a:endParaRPr lang="hu-HU" sz="2400" dirty="0"/>
          </a:p>
        </p:txBody>
      </p:sp>
      <p:sp>
        <p:nvSpPr>
          <p:cNvPr id="5" name="Szövegdoboz 4"/>
          <p:cNvSpPr txBox="1"/>
          <p:nvPr/>
        </p:nvSpPr>
        <p:spPr>
          <a:xfrm>
            <a:off x="4857752" y="4643446"/>
            <a:ext cx="24288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dirty="0" smtClean="0"/>
              <a:t>egyesült királysági</a:t>
            </a:r>
            <a:endParaRPr lang="hu-HU" sz="2400" dirty="0"/>
          </a:p>
        </p:txBody>
      </p:sp>
      <p:sp>
        <p:nvSpPr>
          <p:cNvPr id="6" name="Szövegdoboz 5"/>
          <p:cNvSpPr txBox="1"/>
          <p:nvPr/>
        </p:nvSpPr>
        <p:spPr>
          <a:xfrm>
            <a:off x="1000100" y="5357826"/>
            <a:ext cx="37862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dirty="0" smtClean="0"/>
              <a:t>Amerikai Egyesült Államok</a:t>
            </a:r>
            <a:endParaRPr lang="hu-HU" sz="2400" dirty="0"/>
          </a:p>
        </p:txBody>
      </p:sp>
      <p:sp>
        <p:nvSpPr>
          <p:cNvPr id="7" name="Szövegdoboz 6"/>
          <p:cNvSpPr txBox="1"/>
          <p:nvPr/>
        </p:nvSpPr>
        <p:spPr>
          <a:xfrm>
            <a:off x="4929190" y="5357826"/>
            <a:ext cx="39290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dirty="0" smtClean="0"/>
              <a:t>amerikai egyesült államokbeli</a:t>
            </a:r>
            <a:endParaRPr lang="hu-HU" sz="2400" dirty="0"/>
          </a:p>
        </p:txBody>
      </p:sp>
      <p:sp>
        <p:nvSpPr>
          <p:cNvPr id="8" name="Szövegdoboz 7"/>
          <p:cNvSpPr txBox="1"/>
          <p:nvPr/>
        </p:nvSpPr>
        <p:spPr>
          <a:xfrm>
            <a:off x="1071538" y="5929330"/>
            <a:ext cx="31432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dirty="0" smtClean="0">
                <a:solidFill>
                  <a:srgbClr val="FF0000"/>
                </a:solidFill>
              </a:rPr>
              <a:t>San Marino Köztársaság</a:t>
            </a:r>
            <a:endParaRPr lang="hu-HU" sz="2400" dirty="0">
              <a:solidFill>
                <a:srgbClr val="FF0000"/>
              </a:solidFill>
            </a:endParaRPr>
          </a:p>
        </p:txBody>
      </p:sp>
      <p:sp>
        <p:nvSpPr>
          <p:cNvPr id="9" name="Szövegdoboz 8"/>
          <p:cNvSpPr txBox="1"/>
          <p:nvPr/>
        </p:nvSpPr>
        <p:spPr>
          <a:xfrm>
            <a:off x="5000628" y="5929330"/>
            <a:ext cx="36433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dirty="0" smtClean="0">
                <a:solidFill>
                  <a:srgbClr val="FF0000"/>
                </a:solidFill>
              </a:rPr>
              <a:t>San Marino köztársasági</a:t>
            </a:r>
            <a:endParaRPr lang="hu-HU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  <p:bldP spid="6" grpId="0"/>
      <p:bldP spid="7" grpId="0"/>
      <p:bldP spid="8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 bright="25000"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1"/>
          <p:cNvSpPr>
            <a:spLocks noGrp="1"/>
          </p:cNvSpPr>
          <p:nvPr>
            <p:ph idx="1"/>
          </p:nvPr>
        </p:nvSpPr>
        <p:spPr>
          <a:xfrm>
            <a:off x="457200" y="428625"/>
            <a:ext cx="8229600" cy="2500309"/>
          </a:xfrm>
        </p:spPr>
        <p:txBody>
          <a:bodyPr/>
          <a:lstStyle/>
          <a:p>
            <a:r>
              <a:rPr lang="hu-HU" dirty="0" smtClean="0"/>
              <a:t> </a:t>
            </a:r>
            <a:r>
              <a:rPr lang="hu-HU" b="1" dirty="0" smtClean="0"/>
              <a:t>Földrajzi nevekhez </a:t>
            </a:r>
            <a:r>
              <a:rPr lang="hu-HU" dirty="0" smtClean="0"/>
              <a:t>magyarázó céllal néha </a:t>
            </a:r>
            <a:r>
              <a:rPr lang="hu-HU" b="1" dirty="0" smtClean="0"/>
              <a:t>hozzákapcsolunk egy közszót</a:t>
            </a:r>
            <a:r>
              <a:rPr lang="hu-HU" dirty="0" smtClean="0"/>
              <a:t>, ez azonban </a:t>
            </a:r>
            <a:r>
              <a:rPr lang="hu-HU" b="1" dirty="0" smtClean="0"/>
              <a:t>nem válik a név részévé</a:t>
            </a:r>
            <a:r>
              <a:rPr lang="hu-HU" dirty="0" smtClean="0"/>
              <a:t>. Ezeket a neveket értelmező szavakat a névtől különírjuk.</a:t>
            </a:r>
          </a:p>
          <a:p>
            <a:endParaRPr lang="hu-HU" dirty="0" smtClean="0"/>
          </a:p>
          <a:p>
            <a:pPr>
              <a:buNone/>
            </a:pPr>
            <a:endParaRPr lang="hu-HU" dirty="0"/>
          </a:p>
        </p:txBody>
      </p:sp>
      <p:sp>
        <p:nvSpPr>
          <p:cNvPr id="5" name="Szövegdoboz 4"/>
          <p:cNvSpPr txBox="1"/>
          <p:nvPr/>
        </p:nvSpPr>
        <p:spPr>
          <a:xfrm>
            <a:off x="500034" y="3286124"/>
            <a:ext cx="14287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800" dirty="0" smtClean="0"/>
              <a:t>Balaton</a:t>
            </a:r>
            <a:endParaRPr lang="hu-HU" sz="2800" dirty="0"/>
          </a:p>
        </p:txBody>
      </p:sp>
      <p:sp>
        <p:nvSpPr>
          <p:cNvPr id="6" name="Szövegdoboz 5"/>
          <p:cNvSpPr txBox="1"/>
          <p:nvPr/>
        </p:nvSpPr>
        <p:spPr>
          <a:xfrm>
            <a:off x="1857356" y="3286124"/>
            <a:ext cx="8572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800" dirty="0" smtClean="0"/>
              <a:t>tó</a:t>
            </a:r>
            <a:endParaRPr lang="hu-HU" sz="2800" dirty="0"/>
          </a:p>
        </p:txBody>
      </p:sp>
      <p:sp>
        <p:nvSpPr>
          <p:cNvPr id="9" name="Szövegdoboz 8"/>
          <p:cNvSpPr txBox="1"/>
          <p:nvPr/>
        </p:nvSpPr>
        <p:spPr>
          <a:xfrm>
            <a:off x="571472" y="4000504"/>
            <a:ext cx="14287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800" dirty="0" smtClean="0"/>
              <a:t>Fertő</a:t>
            </a:r>
            <a:endParaRPr lang="hu-HU" sz="2800" dirty="0"/>
          </a:p>
        </p:txBody>
      </p:sp>
      <p:sp>
        <p:nvSpPr>
          <p:cNvPr id="10" name="Szövegdoboz 9"/>
          <p:cNvSpPr txBox="1"/>
          <p:nvPr/>
        </p:nvSpPr>
        <p:spPr>
          <a:xfrm>
            <a:off x="571472" y="5500702"/>
            <a:ext cx="14287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800" dirty="0" smtClean="0"/>
              <a:t>Szahara</a:t>
            </a:r>
            <a:endParaRPr lang="hu-HU" sz="2800" dirty="0"/>
          </a:p>
        </p:txBody>
      </p:sp>
      <p:sp>
        <p:nvSpPr>
          <p:cNvPr id="11" name="Szövegdoboz 10"/>
          <p:cNvSpPr txBox="1"/>
          <p:nvPr/>
        </p:nvSpPr>
        <p:spPr>
          <a:xfrm>
            <a:off x="571472" y="4786322"/>
            <a:ext cx="14287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800" dirty="0" smtClean="0"/>
              <a:t>Duna</a:t>
            </a:r>
            <a:endParaRPr lang="hu-HU" sz="2800" dirty="0"/>
          </a:p>
        </p:txBody>
      </p:sp>
      <p:sp>
        <p:nvSpPr>
          <p:cNvPr id="12" name="Szövegdoboz 11"/>
          <p:cNvSpPr txBox="1"/>
          <p:nvPr/>
        </p:nvSpPr>
        <p:spPr>
          <a:xfrm>
            <a:off x="1714480" y="3929066"/>
            <a:ext cx="7143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800" dirty="0" smtClean="0"/>
              <a:t>tó</a:t>
            </a:r>
            <a:endParaRPr lang="hu-HU" sz="2800" dirty="0"/>
          </a:p>
        </p:txBody>
      </p:sp>
      <p:sp>
        <p:nvSpPr>
          <p:cNvPr id="13" name="Szövegdoboz 12"/>
          <p:cNvSpPr txBox="1"/>
          <p:nvPr/>
        </p:nvSpPr>
        <p:spPr>
          <a:xfrm>
            <a:off x="1643042" y="4786322"/>
            <a:ext cx="14287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800" dirty="0" smtClean="0"/>
              <a:t>folyam</a:t>
            </a:r>
            <a:endParaRPr lang="hu-HU" sz="2800" dirty="0"/>
          </a:p>
        </p:txBody>
      </p:sp>
      <p:sp>
        <p:nvSpPr>
          <p:cNvPr id="14" name="Szövegdoboz 13"/>
          <p:cNvSpPr txBox="1"/>
          <p:nvPr/>
        </p:nvSpPr>
        <p:spPr>
          <a:xfrm>
            <a:off x="1928794" y="5500702"/>
            <a:ext cx="14287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800" dirty="0" smtClean="0"/>
              <a:t>sivatag</a:t>
            </a:r>
            <a:endParaRPr lang="hu-HU" sz="2800" dirty="0"/>
          </a:p>
        </p:txBody>
      </p:sp>
      <p:sp>
        <p:nvSpPr>
          <p:cNvPr id="15" name="Szövegdoboz 14"/>
          <p:cNvSpPr txBox="1"/>
          <p:nvPr/>
        </p:nvSpPr>
        <p:spPr>
          <a:xfrm>
            <a:off x="4214810" y="3286124"/>
            <a:ext cx="25003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800" dirty="0" smtClean="0"/>
              <a:t>Balaton</a:t>
            </a:r>
            <a:r>
              <a:rPr lang="hu-HU" dirty="0" smtClean="0"/>
              <a:t> </a:t>
            </a:r>
            <a:r>
              <a:rPr lang="hu-HU" sz="2800" dirty="0" smtClean="0"/>
              <a:t>tavi</a:t>
            </a:r>
            <a:endParaRPr lang="hu-HU" sz="2800" dirty="0"/>
          </a:p>
        </p:txBody>
      </p:sp>
      <p:sp>
        <p:nvSpPr>
          <p:cNvPr id="16" name="Szövegdoboz 15"/>
          <p:cNvSpPr txBox="1"/>
          <p:nvPr/>
        </p:nvSpPr>
        <p:spPr>
          <a:xfrm>
            <a:off x="4286248" y="4000504"/>
            <a:ext cx="25003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800" dirty="0" smtClean="0"/>
              <a:t>Fertő </a:t>
            </a:r>
            <a:r>
              <a:rPr lang="hu-HU" dirty="0" smtClean="0"/>
              <a:t> </a:t>
            </a:r>
            <a:r>
              <a:rPr lang="hu-HU" sz="2800" dirty="0" smtClean="0"/>
              <a:t>tavi</a:t>
            </a:r>
            <a:endParaRPr lang="hu-HU" sz="2800" dirty="0"/>
          </a:p>
        </p:txBody>
      </p:sp>
      <p:sp>
        <p:nvSpPr>
          <p:cNvPr id="17" name="Szövegdoboz 16"/>
          <p:cNvSpPr txBox="1"/>
          <p:nvPr/>
        </p:nvSpPr>
        <p:spPr>
          <a:xfrm>
            <a:off x="4214810" y="4786322"/>
            <a:ext cx="25003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800" dirty="0" smtClean="0"/>
              <a:t>Duna folyami</a:t>
            </a:r>
            <a:endParaRPr lang="hu-HU" sz="2800" dirty="0"/>
          </a:p>
        </p:txBody>
      </p:sp>
      <p:sp>
        <p:nvSpPr>
          <p:cNvPr id="18" name="Szövegdoboz 17"/>
          <p:cNvSpPr txBox="1"/>
          <p:nvPr/>
        </p:nvSpPr>
        <p:spPr>
          <a:xfrm>
            <a:off x="4286248" y="5500702"/>
            <a:ext cx="25003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800" dirty="0" smtClean="0"/>
              <a:t>Szahara sivatagi</a:t>
            </a:r>
            <a:endParaRPr lang="hu-H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5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 bright="27000"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b="1" dirty="0" smtClean="0"/>
              <a:t>Kötőjellel írt földrajzi nevek</a:t>
            </a:r>
            <a:br>
              <a:rPr lang="hu-HU" b="1" dirty="0" smtClean="0"/>
            </a:br>
            <a:r>
              <a:rPr lang="hu-HU" b="1" dirty="0" smtClean="0"/>
              <a:t>utótagok</a:t>
            </a:r>
            <a:endParaRPr lang="hu-HU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Ha a földrajzi név egy tulajdonnévből és egy köznévből áll, akkor kötőjellel kapcsoljuk egymáshoz</a:t>
            </a:r>
            <a:r>
              <a:rPr lang="hu-HU" b="1" dirty="0" smtClean="0"/>
              <a:t>. A tulajdonnevet nagybetűvel, a köznevet kisbetűvel írjuk.</a:t>
            </a:r>
          </a:p>
          <a:p>
            <a:pPr>
              <a:buNone/>
            </a:pPr>
            <a:r>
              <a:rPr lang="hu-HU" b="1" dirty="0" err="1" smtClean="0"/>
              <a:t>Pl</a:t>
            </a:r>
            <a:r>
              <a:rPr lang="hu-HU" b="1" dirty="0" smtClean="0"/>
              <a:t>: </a:t>
            </a:r>
          </a:p>
          <a:p>
            <a:pPr>
              <a:buNone/>
            </a:pPr>
            <a:r>
              <a:rPr lang="hu-HU" b="1" dirty="0" smtClean="0"/>
              <a:t>Csendes-óceán			Balaton-felvidék</a:t>
            </a:r>
          </a:p>
          <a:p>
            <a:pPr>
              <a:buNone/>
            </a:pPr>
            <a:r>
              <a:rPr lang="hu-HU" b="1" dirty="0" smtClean="0"/>
              <a:t>Fekete-tenger			János-hegy</a:t>
            </a:r>
          </a:p>
          <a:p>
            <a:pPr>
              <a:buNone/>
            </a:pPr>
            <a:r>
              <a:rPr lang="hu-HU" b="1" dirty="0" smtClean="0"/>
              <a:t>Északi-középhegység		Duna-part</a:t>
            </a:r>
            <a:endParaRPr lang="hu-HU" b="1" dirty="0"/>
          </a:p>
        </p:txBody>
      </p:sp>
      <p:cxnSp>
        <p:nvCxnSpPr>
          <p:cNvPr id="5" name="Egyenes összekötő 4"/>
          <p:cNvCxnSpPr/>
          <p:nvPr/>
        </p:nvCxnSpPr>
        <p:spPr>
          <a:xfrm rot="5400000">
            <a:off x="3780232" y="5151050"/>
            <a:ext cx="1728000" cy="0"/>
          </a:xfrm>
          <a:prstGeom prst="line">
            <a:avLst/>
          </a:prstGeom>
          <a:ln w="444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 bright="25000"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b="1" dirty="0" smtClean="0"/>
              <a:t>Kötőjellel írt földrajzi nevek</a:t>
            </a:r>
            <a:br>
              <a:rPr lang="hu-HU" b="1" dirty="0" smtClean="0"/>
            </a:br>
            <a:r>
              <a:rPr lang="hu-HU" b="1" dirty="0" smtClean="0"/>
              <a:t>utótagok –i képzős alak </a:t>
            </a:r>
            <a:endParaRPr lang="hu-HU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hu-HU" b="1" dirty="0" smtClean="0"/>
              <a:t>Ha az előtag önmagában is tulajdonnév, akkor az –i képzős alakban is nagybetű marad</a:t>
            </a:r>
          </a:p>
          <a:p>
            <a:pPr>
              <a:buNone/>
            </a:pPr>
            <a:endParaRPr lang="hu-HU" sz="2800" b="1" dirty="0" smtClean="0"/>
          </a:p>
          <a:p>
            <a:pPr>
              <a:buNone/>
            </a:pPr>
            <a:r>
              <a:rPr lang="hu-HU" sz="2800" b="1" dirty="0" smtClean="0"/>
              <a:t>Csendes-óceán			Balaton-felvidék</a:t>
            </a:r>
          </a:p>
          <a:p>
            <a:pPr>
              <a:buNone/>
            </a:pPr>
            <a:r>
              <a:rPr lang="hu-HU" sz="2800" b="1" dirty="0" smtClean="0"/>
              <a:t>Fekete-tenger			János-hegy</a:t>
            </a:r>
          </a:p>
          <a:p>
            <a:pPr>
              <a:buNone/>
            </a:pPr>
            <a:r>
              <a:rPr lang="hu-HU" sz="2800" b="1" dirty="0" smtClean="0"/>
              <a:t>Északi-középhegység		Duna-part</a:t>
            </a:r>
          </a:p>
          <a:p>
            <a:pPr>
              <a:buNone/>
            </a:pPr>
            <a:r>
              <a:rPr lang="hu-HU" b="1" dirty="0" smtClean="0"/>
              <a:t>c</a:t>
            </a:r>
            <a:r>
              <a:rPr lang="hu-HU" dirty="0" smtClean="0"/>
              <a:t>sendes-óceáni			</a:t>
            </a:r>
            <a:r>
              <a:rPr lang="hu-HU" b="1" dirty="0" smtClean="0">
                <a:solidFill>
                  <a:srgbClr val="FF0000"/>
                </a:solidFill>
              </a:rPr>
              <a:t>B</a:t>
            </a:r>
            <a:r>
              <a:rPr lang="hu-HU" dirty="0" smtClean="0">
                <a:solidFill>
                  <a:srgbClr val="FF0000"/>
                </a:solidFill>
              </a:rPr>
              <a:t>alaton-felvidéki</a:t>
            </a:r>
          </a:p>
          <a:p>
            <a:pPr>
              <a:buNone/>
            </a:pPr>
            <a:r>
              <a:rPr lang="hu-HU" b="1" dirty="0" smtClean="0"/>
              <a:t>f</a:t>
            </a:r>
            <a:r>
              <a:rPr lang="hu-HU" dirty="0" smtClean="0"/>
              <a:t>ekete-tengeri			</a:t>
            </a:r>
            <a:r>
              <a:rPr lang="hu-HU" b="1" dirty="0" smtClean="0">
                <a:solidFill>
                  <a:srgbClr val="FF0000"/>
                </a:solidFill>
              </a:rPr>
              <a:t>J</a:t>
            </a:r>
            <a:r>
              <a:rPr lang="hu-HU" dirty="0" smtClean="0">
                <a:solidFill>
                  <a:srgbClr val="FF0000"/>
                </a:solidFill>
              </a:rPr>
              <a:t>ános-hegyi</a:t>
            </a:r>
          </a:p>
          <a:p>
            <a:pPr>
              <a:buNone/>
            </a:pPr>
            <a:r>
              <a:rPr lang="hu-HU" b="1" dirty="0" smtClean="0"/>
              <a:t>é</a:t>
            </a:r>
            <a:r>
              <a:rPr lang="hu-HU" dirty="0" smtClean="0"/>
              <a:t>szaki-középhegységi		</a:t>
            </a:r>
            <a:r>
              <a:rPr lang="hu-HU" b="1" dirty="0" smtClean="0">
                <a:solidFill>
                  <a:srgbClr val="FF0000"/>
                </a:solidFill>
              </a:rPr>
              <a:t>D</a:t>
            </a:r>
            <a:r>
              <a:rPr lang="hu-HU" dirty="0" smtClean="0">
                <a:solidFill>
                  <a:srgbClr val="FF0000"/>
                </a:solidFill>
              </a:rPr>
              <a:t>una-parti</a:t>
            </a:r>
            <a:endParaRPr lang="hu-HU" dirty="0">
              <a:solidFill>
                <a:srgbClr val="FF0000"/>
              </a:solidFill>
            </a:endParaRPr>
          </a:p>
        </p:txBody>
      </p:sp>
      <p:cxnSp>
        <p:nvCxnSpPr>
          <p:cNvPr id="4" name="Egyenes összekötő 3"/>
          <p:cNvCxnSpPr>
            <a:endCxn id="3" idx="2"/>
          </p:cNvCxnSpPr>
          <p:nvPr/>
        </p:nvCxnSpPr>
        <p:spPr>
          <a:xfrm rot="5400000">
            <a:off x="3116263" y="4670425"/>
            <a:ext cx="2911475" cy="1588"/>
          </a:xfrm>
          <a:prstGeom prst="line">
            <a:avLst/>
          </a:prstGeom>
          <a:ln w="444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Egyenes összekötő 11"/>
          <p:cNvCxnSpPr/>
          <p:nvPr/>
        </p:nvCxnSpPr>
        <p:spPr>
          <a:xfrm>
            <a:off x="0" y="4429132"/>
            <a:ext cx="8572528" cy="1588"/>
          </a:xfrm>
          <a:prstGeom prst="line">
            <a:avLst/>
          </a:prstGeom>
          <a:ln w="444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 bright="30000"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b="1" dirty="0" smtClean="0">
                <a:solidFill>
                  <a:srgbClr val="C00000"/>
                </a:solidFill>
              </a:rPr>
              <a:t>Kötőjellel írt földrajzi nevek</a:t>
            </a:r>
            <a:br>
              <a:rPr lang="hu-HU" b="1" dirty="0" smtClean="0">
                <a:solidFill>
                  <a:srgbClr val="C00000"/>
                </a:solidFill>
              </a:rPr>
            </a:br>
            <a:r>
              <a:rPr lang="hu-HU" b="1" dirty="0" smtClean="0">
                <a:solidFill>
                  <a:srgbClr val="C00000"/>
                </a:solidFill>
              </a:rPr>
              <a:t>előtagok</a:t>
            </a:r>
            <a:endParaRPr lang="hu-HU" b="1" dirty="0">
              <a:solidFill>
                <a:srgbClr val="C00000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u-HU" b="1" dirty="0" smtClean="0"/>
              <a:t>Az előtagok szavait nagybetűvel írjuk, az –i képzős alakokat kisbetűvel.</a:t>
            </a:r>
          </a:p>
          <a:p>
            <a:pPr>
              <a:buNone/>
            </a:pPr>
            <a:endParaRPr lang="hu-HU" b="1" dirty="0" smtClean="0"/>
          </a:p>
          <a:p>
            <a:pPr>
              <a:buNone/>
            </a:pPr>
            <a:r>
              <a:rPr lang="hu-HU" sz="3600" b="1" dirty="0" smtClean="0"/>
              <a:t>Holt-Tisza			holt-tiszai</a:t>
            </a:r>
          </a:p>
          <a:p>
            <a:pPr>
              <a:buNone/>
            </a:pPr>
            <a:endParaRPr lang="hu-HU" sz="3600" b="1" dirty="0" smtClean="0"/>
          </a:p>
          <a:p>
            <a:pPr>
              <a:buNone/>
            </a:pPr>
            <a:r>
              <a:rPr lang="hu-HU" sz="3600" b="1" dirty="0" smtClean="0"/>
              <a:t>Dél-Korea			dél-koreai</a:t>
            </a:r>
            <a:endParaRPr lang="hu-HU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 bright="45000"/>
          </a:blip>
          <a:srcRect/>
          <a:stretch>
            <a:fillRect l="-8000" r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Elő- és utótagot is tartalmazó földrajzi nevek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u-HU" b="1" dirty="0" err="1" smtClean="0">
                <a:solidFill>
                  <a:schemeClr val="tx2"/>
                </a:solidFill>
              </a:rPr>
              <a:t>Alcsi-Holt-Tisza</a:t>
            </a:r>
            <a:r>
              <a:rPr lang="hu-HU" b="1" dirty="0" smtClean="0">
                <a:solidFill>
                  <a:schemeClr val="tx2"/>
                </a:solidFill>
              </a:rPr>
              <a:t>			</a:t>
            </a:r>
            <a:r>
              <a:rPr lang="hu-HU" b="1" dirty="0" err="1" smtClean="0">
                <a:solidFill>
                  <a:schemeClr val="tx2"/>
                </a:solidFill>
              </a:rPr>
              <a:t>alcsi-holt-tiszai</a:t>
            </a:r>
            <a:endParaRPr lang="hu-HU" b="1" dirty="0" smtClean="0">
              <a:solidFill>
                <a:schemeClr val="tx2"/>
              </a:solidFill>
            </a:endParaRPr>
          </a:p>
          <a:p>
            <a:pPr>
              <a:buNone/>
            </a:pPr>
            <a:endParaRPr lang="hu-HU" dirty="0" smtClean="0"/>
          </a:p>
          <a:p>
            <a:pPr>
              <a:buNone/>
            </a:pPr>
            <a:r>
              <a:rPr lang="hu-HU" dirty="0" smtClean="0"/>
              <a:t>	</a:t>
            </a:r>
            <a:r>
              <a:rPr lang="hu-HU" dirty="0" smtClean="0">
                <a:solidFill>
                  <a:schemeClr val="tx2"/>
                </a:solidFill>
              </a:rPr>
              <a:t>csak közneveket tartalmaz</a:t>
            </a:r>
          </a:p>
          <a:p>
            <a:pPr>
              <a:buNone/>
            </a:pPr>
            <a:endParaRPr lang="hu-HU" dirty="0" smtClean="0"/>
          </a:p>
          <a:p>
            <a:pPr>
              <a:buNone/>
            </a:pPr>
            <a:r>
              <a:rPr lang="hu-HU" b="1" dirty="0" err="1" smtClean="0">
                <a:solidFill>
                  <a:schemeClr val="tx2"/>
                </a:solidFill>
              </a:rPr>
              <a:t>Belső</a:t>
            </a:r>
            <a:r>
              <a:rPr lang="hu-HU" b="1" dirty="0" err="1" smtClean="0"/>
              <a:t>-</a:t>
            </a:r>
            <a:r>
              <a:rPr lang="hu-HU" b="1" dirty="0" err="1" smtClean="0">
                <a:solidFill>
                  <a:srgbClr val="C00000"/>
                </a:solidFill>
              </a:rPr>
              <a:t>János</a:t>
            </a:r>
            <a:r>
              <a:rPr lang="hu-HU" b="1" dirty="0" err="1" smtClean="0"/>
              <a:t>-</a:t>
            </a:r>
            <a:r>
              <a:rPr lang="hu-HU" b="1" dirty="0" err="1" smtClean="0">
                <a:solidFill>
                  <a:schemeClr val="tx2"/>
                </a:solidFill>
              </a:rPr>
              <a:t>dűlő</a:t>
            </a:r>
            <a:r>
              <a:rPr lang="hu-HU" b="1" dirty="0" smtClean="0"/>
              <a:t>		</a:t>
            </a:r>
            <a:r>
              <a:rPr lang="hu-HU" b="1" dirty="0" err="1" smtClean="0">
                <a:solidFill>
                  <a:schemeClr val="tx2"/>
                </a:solidFill>
              </a:rPr>
              <a:t>belső</a:t>
            </a:r>
            <a:r>
              <a:rPr lang="hu-HU" b="1" dirty="0" err="1" smtClean="0"/>
              <a:t>-</a:t>
            </a:r>
            <a:r>
              <a:rPr lang="hu-HU" b="1" dirty="0" err="1" smtClean="0">
                <a:solidFill>
                  <a:srgbClr val="C00000"/>
                </a:solidFill>
              </a:rPr>
              <a:t>János</a:t>
            </a:r>
            <a:r>
              <a:rPr lang="hu-HU" b="1" dirty="0" err="1" smtClean="0"/>
              <a:t>-</a:t>
            </a:r>
            <a:r>
              <a:rPr lang="hu-HU" b="1" dirty="0" err="1" smtClean="0">
                <a:solidFill>
                  <a:schemeClr val="tx2"/>
                </a:solidFill>
              </a:rPr>
              <a:t>dűlői</a:t>
            </a:r>
            <a:endParaRPr lang="hu-HU" b="1" dirty="0" smtClean="0">
              <a:solidFill>
                <a:schemeClr val="tx2"/>
              </a:solidFill>
            </a:endParaRPr>
          </a:p>
          <a:p>
            <a:pPr>
              <a:buNone/>
            </a:pPr>
            <a:endParaRPr lang="hu-HU" dirty="0" smtClean="0"/>
          </a:p>
          <a:p>
            <a:pPr>
              <a:buNone/>
            </a:pPr>
            <a:r>
              <a:rPr lang="hu-HU" dirty="0" smtClean="0"/>
              <a:t>	</a:t>
            </a:r>
            <a:r>
              <a:rPr lang="hu-HU" dirty="0" smtClean="0">
                <a:solidFill>
                  <a:srgbClr val="C00000"/>
                </a:solidFill>
              </a:rPr>
              <a:t>tulajdonnevet tartalmaz</a:t>
            </a:r>
            <a:endParaRPr lang="hu-HU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239</TotalTime>
  <Words>244</Words>
  <Application>Microsoft Office PowerPoint</Application>
  <PresentationFormat>Diavetítés a képernyőre (4:3 oldalarány)</PresentationFormat>
  <Paragraphs>76</Paragraphs>
  <Slides>10</Slides>
  <Notes>1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2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Office-téma</vt:lpstr>
      <vt:lpstr>Földrajzi nevek helyesírása</vt:lpstr>
      <vt:lpstr>A földrajzi nevek csoportosítása</vt:lpstr>
      <vt:lpstr>Egytagú földrajzi nevek</vt:lpstr>
      <vt:lpstr>Különírt földrajzi nevek</vt:lpstr>
      <vt:lpstr>PowerPoint-bemutató</vt:lpstr>
      <vt:lpstr>Kötőjellel írt földrajzi nevek utótagok</vt:lpstr>
      <vt:lpstr>Kötőjellel írt földrajzi nevek utótagok –i képzős alak </vt:lpstr>
      <vt:lpstr>Kötőjellel írt földrajzi nevek előtagok</vt:lpstr>
      <vt:lpstr>Elő- és utótagot is tartalmazó földrajzi nevek</vt:lpstr>
      <vt:lpstr>PowerPoint-bemutató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Földrajzi nevek helyesírása</dc:title>
  <dc:creator>Péter</dc:creator>
  <cp:lastModifiedBy>Péter</cp:lastModifiedBy>
  <cp:revision>24</cp:revision>
  <dcterms:created xsi:type="dcterms:W3CDTF">2013-02-07T08:25:05Z</dcterms:created>
  <dcterms:modified xsi:type="dcterms:W3CDTF">2018-05-23T07:28:15Z</dcterms:modified>
</cp:coreProperties>
</file>